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tmp" ContentType="image/pn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1" r:id="rId2"/>
    <p:sldId id="289" r:id="rId3"/>
    <p:sldId id="265" r:id="rId4"/>
    <p:sldId id="292" r:id="rId5"/>
    <p:sldId id="298" r:id="rId6"/>
    <p:sldId id="312" r:id="rId7"/>
    <p:sldId id="274" r:id="rId8"/>
    <p:sldId id="316" r:id="rId9"/>
    <p:sldId id="317" r:id="rId10"/>
    <p:sldId id="319" r:id="rId11"/>
    <p:sldId id="318" r:id="rId12"/>
    <p:sldId id="276" r:id="rId13"/>
    <p:sldId id="314" r:id="rId14"/>
    <p:sldId id="308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86C"/>
    <a:srgbClr val="336699"/>
    <a:srgbClr val="907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99" autoAdjust="0"/>
    <p:restoredTop sz="85010" autoAdjust="0"/>
  </p:normalViewPr>
  <p:slideViewPr>
    <p:cSldViewPr>
      <p:cViewPr varScale="1">
        <p:scale>
          <a:sx n="70" d="100"/>
          <a:sy n="70" d="100"/>
        </p:scale>
        <p:origin x="57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829" y="-91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A7844-2BA8-4B52-B29F-01BE03488707}" type="datetimeFigureOut">
              <a:rPr lang="en-US" smtClean="0"/>
              <a:t>2/17/22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D81C3-C527-485F-BC23-22A13BE38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9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49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5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780882" y="4578013"/>
            <a:ext cx="53495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Promoting customer service </a:t>
            </a:r>
            <a:br>
              <a:rPr lang="en-US" sz="28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</a:br>
            <a:r>
              <a:rPr lang="en-US" sz="28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internally and externally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2819400" y="3802559"/>
            <a:ext cx="33137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Chapter</a:t>
            </a:r>
            <a:r>
              <a:rPr lang="en-US" sz="4400" b="1" kern="1200" baseline="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 11</a:t>
            </a:r>
            <a:endParaRPr lang="en-US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14400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Karen\AppData\Local\Microsoft\Windows\Temporary Internet Files\Content.IE5\1AM1THAR\GP%20LOGO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89732"/>
            <a:ext cx="844550" cy="813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688080" y="6414078"/>
            <a:ext cx="533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Hudson &amp; Hudson. </a:t>
            </a:r>
            <a:r>
              <a:rPr lang="en-US" sz="1400" i="1" dirty="0" smtClean="0"/>
              <a:t>Customer Service for Hospitality &amp; Tourism</a:t>
            </a:r>
            <a:endParaRPr lang="en-US" sz="1400" i="1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75935-DA8A-47B4-996C-05C2B93F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3443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0"/>
            <a:ext cx="17335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0482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55935-CD17-4E93-90C7-BAE3761146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147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838200" y="0"/>
            <a:ext cx="83058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19284-E648-4D87-9771-7975855ECF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9737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8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0E123-BE1A-41CA-A96C-0B3205B32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4722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3175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C989-C9F5-4D51-A9C3-AE5F20336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38000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6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13306-FE83-4F60-8498-80E898BED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5533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1F829-5758-4137-9F91-95FEA906C7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1494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CD207-EE75-4420-B4EE-E9AC0E49FE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72521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18BFE-18C8-4C22-88C0-C4BEF9406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7312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C20FA-CEFA-4342-88C2-C4AC5758C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619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09600"/>
            <a:ext cx="6934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Arial" charset="0"/>
              </a:defRPr>
            </a:lvl1pPr>
          </a:lstStyle>
          <a:p>
            <a:fld id="{F5AF11E3-5AEA-439E-88D2-08E5A4FC1B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"/>
            <a:ext cx="9143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1600" y="1219200"/>
            <a:ext cx="6110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Introduction to customer service</a:t>
            </a:r>
            <a:endParaRPr lang="en-US" sz="2800" b="1" dirty="0"/>
          </a:p>
        </p:txBody>
      </p:sp>
      <p:pic>
        <p:nvPicPr>
          <p:cNvPr id="12" name="Picture 11" descr="A picture containing food, table, plate, person&#10;&#10;Description automatically generated">
            <a:extLst>
              <a:ext uri="{FF2B5EF4-FFF2-40B4-BE49-F238E27FC236}">
                <a16:creationId xmlns:a16="http://schemas.microsoft.com/office/drawing/2014/main" xmlns="" id="{12A3F36A-A7E4-4AB7-B5E7-E60C5EAE6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3" y="5580161"/>
            <a:ext cx="1066800" cy="1123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9294" y="6550223"/>
            <a:ext cx="6718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© Hudson &amp; Hudson. </a:t>
            </a:r>
            <a:r>
              <a:rPr lang="en-US" sz="1400" b="1" i="1" dirty="0"/>
              <a:t>Customer Service for Hospitality &amp; Tourism 3</a:t>
            </a:r>
            <a:r>
              <a:rPr lang="en-US" sz="1400" b="1" i="1" baseline="30000" dirty="0"/>
              <a:t>rd</a:t>
            </a:r>
            <a:r>
              <a:rPr lang="en-US" sz="1400" b="1" i="1" dirty="0"/>
              <a:t> </a:t>
            </a:r>
            <a:r>
              <a:rPr lang="en-US" sz="1400" b="1" i="1" dirty="0" err="1"/>
              <a:t>edn</a:t>
            </a:r>
            <a:endParaRPr lang="en-US" sz="1400" b="1" i="1" dirty="0"/>
          </a:p>
        </p:txBody>
      </p:sp>
      <p:sp>
        <p:nvSpPr>
          <p:cNvPr id="7" name="Rectangle 6"/>
          <p:cNvSpPr/>
          <p:nvPr/>
        </p:nvSpPr>
        <p:spPr>
          <a:xfrm>
            <a:off x="2949756" y="-81781"/>
            <a:ext cx="33137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20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Chapter</a:t>
            </a:r>
            <a:r>
              <a:rPr lang="en-US" sz="4400" b="1" kern="1200" baseline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 </a:t>
            </a:r>
            <a:r>
              <a:rPr lang="en-US" sz="4400" b="1" kern="1200" baseline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11</a:t>
            </a:r>
            <a:endParaRPr lang="en-US" sz="4400" b="1" dirty="0"/>
          </a:p>
        </p:txBody>
      </p:sp>
      <p:sp>
        <p:nvSpPr>
          <p:cNvPr id="8" name="Rectangle 7"/>
          <p:cNvSpPr/>
          <p:nvPr/>
        </p:nvSpPr>
        <p:spPr>
          <a:xfrm>
            <a:off x="-306629" y="533399"/>
            <a:ext cx="90696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/>
              <a:t>Promoting customer service internally and externally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12343404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9851" y="304800"/>
            <a:ext cx="8303941" cy="609600"/>
          </a:xfrm>
        </p:spPr>
        <p:txBody>
          <a:bodyPr/>
          <a:lstStyle/>
          <a:p>
            <a:pPr algn="ctr"/>
            <a:r>
              <a:rPr lang="en-CA" dirty="0"/>
              <a:t>Managing service promises </a:t>
            </a:r>
            <a:r>
              <a:rPr lang="en-CA" dirty="0" smtClean="0"/>
              <a:t>- continued</a:t>
            </a:r>
            <a:r>
              <a:rPr lang="en-CA" dirty="0"/>
              <a:t> 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89662" y="1066800"/>
            <a:ext cx="7720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/>
              <a:t>Stunts </a:t>
            </a:r>
            <a:r>
              <a:rPr lang="en-US" sz="2000" dirty="0"/>
              <a:t>can generate much-needed publicity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821326" cy="407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0694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9851" y="304800"/>
            <a:ext cx="8303941" cy="609600"/>
          </a:xfrm>
        </p:spPr>
        <p:txBody>
          <a:bodyPr/>
          <a:lstStyle/>
          <a:p>
            <a:pPr algn="ctr"/>
            <a:r>
              <a:rPr lang="en-CA" dirty="0"/>
              <a:t>Managing service promises </a:t>
            </a:r>
            <a:r>
              <a:rPr lang="en-CA" dirty="0" smtClean="0"/>
              <a:t>- continued</a:t>
            </a:r>
            <a:r>
              <a:rPr lang="en-CA" dirty="0"/>
              <a:t> 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89662" y="1066800"/>
            <a:ext cx="7720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/>
              <a:t>Branded entertainment, short online films </a:t>
            </a:r>
            <a:endParaRPr lang="en-US" sz="2000" dirty="0"/>
          </a:p>
        </p:txBody>
      </p:sp>
      <p:pic>
        <p:nvPicPr>
          <p:cNvPr id="5122" name="Picture 2" descr="C:\Users\Karen\AppData\Local\Microsoft\Windows\Temporary Internet Files\Content.IE5\Z3J6E6Q7\Ritz Carlton The Delay Ch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7103286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9794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64" y="381000"/>
            <a:ext cx="8305800" cy="609600"/>
          </a:xfrm>
        </p:spPr>
        <p:txBody>
          <a:bodyPr/>
          <a:lstStyle/>
          <a:p>
            <a:r>
              <a:rPr lang="en-US" dirty="0" smtClean="0"/>
              <a:t>Service Snapshot</a:t>
            </a:r>
            <a:r>
              <a:rPr lang="en-US" dirty="0"/>
              <a:t>: </a:t>
            </a:r>
            <a:r>
              <a:rPr lang="en-US" sz="2800" dirty="0" smtClean="0"/>
              <a:t>Customer </a:t>
            </a:r>
            <a:r>
              <a:rPr lang="en-US" sz="2800" dirty="0"/>
              <a:t>service Kobe-style </a:t>
            </a:r>
          </a:p>
        </p:txBody>
      </p:sp>
      <p:sp>
        <p:nvSpPr>
          <p:cNvPr id="4" name="Rectangle 3"/>
          <p:cNvSpPr/>
          <p:nvPr/>
        </p:nvSpPr>
        <p:spPr>
          <a:xfrm>
            <a:off x="803564" y="1416158"/>
            <a:ext cx="5063836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PR </a:t>
            </a:r>
            <a:r>
              <a:rPr lang="en-US" dirty="0"/>
              <a:t>specialist for Kobe City Government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Being </a:t>
            </a:r>
            <a:r>
              <a:rPr lang="en-US" dirty="0"/>
              <a:t>able to speak someone's native language enables you to connect with them and understand them on a deeper </a:t>
            </a:r>
            <a:r>
              <a:rPr lang="en-US" dirty="0" smtClean="0"/>
              <a:t>level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Multi-</a:t>
            </a:r>
            <a:r>
              <a:rPr lang="en-US" dirty="0" err="1" smtClean="0"/>
              <a:t>lingualism</a:t>
            </a:r>
            <a:r>
              <a:rPr lang="en-US" dirty="0"/>
              <a:t>, and having experience living and working in other countries and cultures, also offers you a broader perspective on your work from day to day, even if it does not directly involve speaking other languages.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As </a:t>
            </a:r>
            <a:r>
              <a:rPr lang="en-US" dirty="0"/>
              <a:t>well as encouraging and entertaining foreign media, she fine-tunes the city’s English homepage and disseminates her love of the area via her own hands-on articles to various newspapers. 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81634"/>
            <a:ext cx="2794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09356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Ethical issues in </a:t>
            </a:r>
            <a:r>
              <a:rPr lang="en-CA" dirty="0" smtClean="0"/>
              <a:t>communication</a:t>
            </a:r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1066800" y="1625798"/>
            <a:ext cx="76962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Potential misuse of advertising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Internet descriptions and photos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Product placements not labeled as </a:t>
            </a:r>
            <a:r>
              <a:rPr lang="en-US" dirty="0" smtClean="0"/>
              <a:t>advertisements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P</a:t>
            </a:r>
            <a:r>
              <a:rPr lang="en-US" dirty="0" smtClean="0"/>
              <a:t>romoting ethical </a:t>
            </a:r>
            <a:r>
              <a:rPr lang="en-US" dirty="0"/>
              <a:t>stance can be good business as it potentially enhances a company’s </a:t>
            </a:r>
            <a:r>
              <a:rPr lang="en-US" dirty="0" smtClean="0"/>
              <a:t>profits</a:t>
            </a:r>
            <a:r>
              <a:rPr lang="en-US" dirty="0"/>
              <a:t>, management </a:t>
            </a:r>
            <a:r>
              <a:rPr lang="en-US" dirty="0" smtClean="0"/>
              <a:t>effectiveness</a:t>
            </a:r>
            <a:r>
              <a:rPr lang="en-US" dirty="0"/>
              <a:t>, public image and employee </a:t>
            </a:r>
            <a:r>
              <a:rPr lang="en-US" dirty="0" smtClean="0"/>
              <a:t>relations 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During the COVID-19 pandemic, </a:t>
            </a:r>
            <a:r>
              <a:rPr lang="en-US" dirty="0" smtClean="0"/>
              <a:t>hitting </a:t>
            </a:r>
            <a:r>
              <a:rPr lang="en-US" dirty="0"/>
              <a:t>the correct ethical tone with </a:t>
            </a:r>
            <a:r>
              <a:rPr lang="en-US" dirty="0" smtClean="0"/>
              <a:t>communications </a:t>
            </a:r>
            <a:r>
              <a:rPr lang="en-US" dirty="0"/>
              <a:t>was critical. 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an&amp;#39;t Skip Hope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48200"/>
            <a:ext cx="3810000" cy="20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156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305800" cy="609600"/>
          </a:xfrm>
        </p:spPr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Study:</a:t>
            </a:r>
            <a:r>
              <a:rPr lang="en-US" dirty="0"/>
              <a:t> </a:t>
            </a:r>
            <a:r>
              <a:rPr lang="en-US" sz="2800" dirty="0" smtClean="0"/>
              <a:t>Promoting </a:t>
            </a:r>
            <a:r>
              <a:rPr lang="en-US" sz="2800" dirty="0"/>
              <a:t>the spirit of India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6898" y="1219200"/>
            <a:ext cx="489910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err="1" smtClean="0"/>
              <a:t>Isha</a:t>
            </a:r>
            <a:r>
              <a:rPr lang="en-US" sz="1600" dirty="0" smtClean="0"/>
              <a:t> </a:t>
            </a:r>
            <a:r>
              <a:rPr lang="en-US" sz="1600" dirty="0"/>
              <a:t>Yoga Center is the brainchild of </a:t>
            </a:r>
            <a:r>
              <a:rPr lang="en-US" sz="1600" dirty="0" err="1"/>
              <a:t>Sadhguru</a:t>
            </a:r>
            <a:r>
              <a:rPr lang="en-US" sz="1600" dirty="0"/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smtClean="0"/>
              <a:t>Attracts </a:t>
            </a:r>
            <a:r>
              <a:rPr lang="en-US" sz="1600" dirty="0"/>
              <a:t>thousands of </a:t>
            </a:r>
            <a:r>
              <a:rPr lang="en-US" sz="1600" dirty="0">
                <a:latin typeface="+mj-lt"/>
              </a:rPr>
              <a:t>visitors from all over the </a:t>
            </a:r>
            <a:r>
              <a:rPr lang="en-US" sz="1600" dirty="0" smtClean="0">
                <a:latin typeface="+mj-lt"/>
              </a:rPr>
              <a:t>world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smtClean="0">
                <a:latin typeface="+mj-lt"/>
              </a:rPr>
              <a:t>Offers </a:t>
            </a:r>
            <a:r>
              <a:rPr lang="en-US" sz="1600" dirty="0">
                <a:latin typeface="+mj-lt"/>
              </a:rPr>
              <a:t>all four major paths of </a:t>
            </a:r>
            <a:r>
              <a:rPr lang="en-US" sz="1600" dirty="0" smtClean="0">
                <a:latin typeface="+mj-lt"/>
              </a:rPr>
              <a:t>yoga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smtClean="0">
                <a:latin typeface="+mj-lt"/>
              </a:rPr>
              <a:t>Also </a:t>
            </a:r>
            <a:r>
              <a:rPr lang="en-US" sz="1600" dirty="0">
                <a:latin typeface="+mj-lt"/>
              </a:rPr>
              <a:t>the location for major cultural events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smtClean="0">
                <a:latin typeface="+mj-lt"/>
              </a:rPr>
              <a:t>Portfolio </a:t>
            </a:r>
            <a:r>
              <a:rPr lang="en-US" sz="1600" dirty="0">
                <a:latin typeface="+mj-lt"/>
              </a:rPr>
              <a:t>of product </a:t>
            </a:r>
            <a:r>
              <a:rPr lang="en-US" sz="1600" dirty="0" smtClean="0">
                <a:latin typeface="+mj-lt"/>
              </a:rPr>
              <a:t>offerings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err="1" smtClean="0">
                <a:latin typeface="+mj-lt"/>
              </a:rPr>
              <a:t>Isha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Sacred </a:t>
            </a:r>
            <a:r>
              <a:rPr lang="en-US" sz="1600" dirty="0" smtClean="0">
                <a:latin typeface="+mj-lt"/>
              </a:rPr>
              <a:t>Walks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smtClean="0">
                <a:latin typeface="+mj-lt"/>
              </a:rPr>
              <a:t>Sounds </a:t>
            </a:r>
            <a:r>
              <a:rPr lang="en-US" sz="1600" dirty="0">
                <a:latin typeface="+mj-lt"/>
              </a:rPr>
              <a:t>of </a:t>
            </a:r>
            <a:r>
              <a:rPr lang="en-US" sz="1600" dirty="0" err="1" smtClean="0">
                <a:latin typeface="+mj-lt"/>
              </a:rPr>
              <a:t>Isha</a:t>
            </a:r>
            <a:endParaRPr lang="en-US" sz="1600" dirty="0" smtClean="0">
              <a:latin typeface="+mj-lt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err="1" smtClean="0">
                <a:latin typeface="+mj-lt"/>
              </a:rPr>
              <a:t>Isha</a:t>
            </a:r>
            <a:r>
              <a:rPr lang="en-US" sz="1600" dirty="0" smtClean="0">
                <a:latin typeface="+mj-lt"/>
              </a:rPr>
              <a:t> Craft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err="1" smtClean="0">
                <a:latin typeface="+mj-lt"/>
              </a:rPr>
              <a:t>Isha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Arogya</a:t>
            </a:r>
            <a:endParaRPr lang="en-US" sz="1600" dirty="0" smtClean="0">
              <a:latin typeface="+mj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smtClean="0">
                <a:latin typeface="+mj-lt"/>
              </a:rPr>
              <a:t>All </a:t>
            </a:r>
            <a:r>
              <a:rPr lang="en-US" sz="1600" dirty="0">
                <a:latin typeface="+mj-lt"/>
              </a:rPr>
              <a:t>promoted via an integrated marketing </a:t>
            </a:r>
            <a:r>
              <a:rPr lang="en-US" sz="1600" dirty="0" smtClean="0">
                <a:latin typeface="+mj-lt"/>
              </a:rPr>
              <a:t>campaign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smtClean="0"/>
              <a:t>During </a:t>
            </a:r>
            <a:r>
              <a:rPr lang="en-US" sz="1600" dirty="0"/>
              <a:t>the COVID-19 pandemic, the </a:t>
            </a:r>
            <a:r>
              <a:rPr lang="en-US" sz="1600" dirty="0" err="1"/>
              <a:t>Isha</a:t>
            </a:r>
            <a:r>
              <a:rPr lang="en-US" sz="1600" dirty="0"/>
              <a:t> ashram and its 3,000 volunteers managed to combat the spread of the disease due to self-imposed strict lockdown protocols. </a:t>
            </a:r>
            <a:endParaRPr lang="en-US" sz="16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sz="1600" dirty="0" smtClean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552906"/>
            <a:ext cx="7975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 smtClean="0"/>
              <a:t>	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98438"/>
            <a:ext cx="3250870" cy="36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475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82000" cy="609600"/>
          </a:xfrm>
        </p:spPr>
        <p:txBody>
          <a:bodyPr/>
          <a:lstStyle/>
          <a:p>
            <a:pPr algn="ctr"/>
            <a:r>
              <a:rPr lang="en-US" dirty="0" smtClean="0"/>
              <a:t>Topics Covered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1524000"/>
            <a:ext cx="8153400" cy="4876800"/>
          </a:xfrm>
        </p:spPr>
        <p:txBody>
          <a:bodyPr/>
          <a:lstStyle/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 smtClean="0"/>
              <a:t>Communication strategies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Approaches </a:t>
            </a:r>
            <a:r>
              <a:rPr lang="en-US" b="0" dirty="0" smtClean="0"/>
              <a:t>to service promises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Managing service promises </a:t>
            </a:r>
            <a:endParaRPr lang="en-US" b="0" dirty="0" smtClean="0"/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Ethical issues in communication</a:t>
            </a:r>
          </a:p>
          <a:p>
            <a:pPr marL="0" indent="0">
              <a:spcAft>
                <a:spcPts val="600"/>
              </a:spcAft>
              <a:buNone/>
            </a:pPr>
            <a:endParaRPr lang="en-CA" b="0" dirty="0" smtClean="0"/>
          </a:p>
          <a:p>
            <a:pPr>
              <a:buFont typeface="Courier New" pitchFamily="49" charset="0"/>
              <a:buChar char="o"/>
            </a:pPr>
            <a:endParaRPr lang="en-CA" b="0" dirty="0" smtClean="0"/>
          </a:p>
        </p:txBody>
      </p:sp>
    </p:spTree>
    <p:extLst>
      <p:ext uri="{BB962C8B-B14F-4D97-AF65-F5344CB8AC3E}">
        <p14:creationId xmlns:p14="http://schemas.microsoft.com/office/powerpoint/2010/main" val="37122431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17" y="304800"/>
            <a:ext cx="7687139" cy="609600"/>
          </a:xfrm>
        </p:spPr>
        <p:txBody>
          <a:bodyPr/>
          <a:lstStyle/>
          <a:p>
            <a:r>
              <a:rPr lang="en-US" dirty="0"/>
              <a:t>‘At Your Service’ Spotlight: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/>
              <a:t>Serving up a dream in </a:t>
            </a:r>
            <a:r>
              <a:rPr lang="en-US" sz="2800" dirty="0" err="1"/>
              <a:t>Casablanc</a:t>
            </a:r>
            <a:r>
              <a:rPr lang="en-US" sz="2800" dirty="0"/>
              <a:t>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132687" y="1219200"/>
            <a:ext cx="7782713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Rick’s </a:t>
            </a:r>
            <a:r>
              <a:rPr lang="en-US" dirty="0"/>
              <a:t>Café Casablanca is a ritzy restaurant, bar and café located in the city of Casablanca, Morocco. 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Designed </a:t>
            </a:r>
            <a:r>
              <a:rPr lang="en-US" dirty="0"/>
              <a:t>to recreate the bar made famous by Humphrey Bogart and Ingrid Bergman in the movie classic </a:t>
            </a:r>
            <a:r>
              <a:rPr lang="en-US" i="1" dirty="0"/>
              <a:t>Casablanca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C</a:t>
            </a:r>
            <a:r>
              <a:rPr lang="en-US" dirty="0" smtClean="0"/>
              <a:t>ustomers </a:t>
            </a:r>
            <a:r>
              <a:rPr lang="en-US" dirty="0"/>
              <a:t>don’t necessarily come for the food. “They come for the theme. They come for the dream. It’s a fantasy for some people. It means so much to them to be here</a:t>
            </a:r>
            <a:r>
              <a:rPr lang="en-US" dirty="0" smtClean="0"/>
              <a:t>.”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Rick’s Café is always looking at ways to improve customer service, and this requires </a:t>
            </a:r>
            <a:r>
              <a:rPr lang="en-US" dirty="0" smtClean="0"/>
              <a:t>investment 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419600"/>
            <a:ext cx="637481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442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6938"/>
            <a:ext cx="8305800" cy="609600"/>
          </a:xfrm>
        </p:spPr>
        <p:txBody>
          <a:bodyPr/>
          <a:lstStyle/>
          <a:p>
            <a:pPr algn="ctr"/>
            <a:r>
              <a:rPr lang="en-CA" dirty="0" smtClean="0"/>
              <a:t>Integrated communication strategies</a:t>
            </a:r>
            <a:br>
              <a:rPr lang="en-CA" dirty="0" smtClean="0"/>
            </a:br>
            <a:r>
              <a:rPr lang="en-CA" dirty="0" smtClean="0"/>
              <a:t> </a:t>
            </a:r>
            <a:r>
              <a:rPr lang="en-CA" dirty="0"/>
              <a:t>for customer service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1417809"/>
            <a:ext cx="777734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endParaRPr lang="en-CA" dirty="0" smtClean="0"/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Managing </a:t>
            </a:r>
            <a:r>
              <a:rPr lang="en-CA" dirty="0"/>
              <a:t>communications </a:t>
            </a:r>
            <a:r>
              <a:rPr lang="en-CA" dirty="0" smtClean="0"/>
              <a:t>and expectations </a:t>
            </a:r>
            <a:endParaRPr lang="en-US" dirty="0"/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Integrated marketing communications (IMC) </a:t>
            </a:r>
            <a:endParaRPr lang="en-US" dirty="0"/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C</a:t>
            </a:r>
            <a:r>
              <a:rPr lang="en-CA" dirty="0" smtClean="0"/>
              <a:t>onsistent</a:t>
            </a:r>
            <a:r>
              <a:rPr lang="en-CA" dirty="0"/>
              <a:t>, persuasive </a:t>
            </a:r>
            <a:r>
              <a:rPr lang="en-CA" dirty="0" smtClean="0"/>
              <a:t>message</a:t>
            </a:r>
            <a:endParaRPr lang="en-US" dirty="0"/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Coordinated message </a:t>
            </a:r>
            <a:r>
              <a:rPr lang="en-CA" dirty="0"/>
              <a:t>and sources of communication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Branding </a:t>
            </a:r>
            <a:r>
              <a:rPr lang="en-US" dirty="0"/>
              <a:t>increasingly important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Create </a:t>
            </a:r>
            <a:r>
              <a:rPr lang="en-US" dirty="0"/>
              <a:t>unique identity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Impart </a:t>
            </a:r>
            <a:r>
              <a:rPr lang="en-US" dirty="0"/>
              <a:t>meaning beyond functional roles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Steps for brand building:</a:t>
            </a:r>
            <a:endParaRPr lang="en-US" dirty="0"/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nalysis </a:t>
            </a:r>
            <a:r>
              <a:rPr lang="en-US" dirty="0"/>
              <a:t>of </a:t>
            </a:r>
            <a:r>
              <a:rPr lang="en-US" dirty="0" smtClean="0"/>
              <a:t>market situation</a:t>
            </a:r>
            <a:endParaRPr lang="en-US" dirty="0"/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Development of  </a:t>
            </a:r>
            <a:r>
              <a:rPr lang="en-US" dirty="0"/>
              <a:t>brand identity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Communication of brand </a:t>
            </a:r>
            <a:r>
              <a:rPr lang="en-US" dirty="0"/>
              <a:t>vision 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Evaluation of </a:t>
            </a:r>
            <a:r>
              <a:rPr lang="en-US" dirty="0"/>
              <a:t>brand’s performance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i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838200" y="1194911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The worst mistake a business can make is to over-promise </a:t>
            </a:r>
            <a:r>
              <a:rPr lang="en-US" i="1" dirty="0" smtClean="0"/>
              <a:t>and </a:t>
            </a:r>
            <a:r>
              <a:rPr lang="en-US" i="1" dirty="0"/>
              <a:t>under-deliver.</a:t>
            </a:r>
          </a:p>
        </p:txBody>
      </p:sp>
    </p:spTree>
    <p:extLst>
      <p:ext uri="{BB962C8B-B14F-4D97-AF65-F5344CB8AC3E}">
        <p14:creationId xmlns:p14="http://schemas.microsoft.com/office/powerpoint/2010/main" val="5504561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305800" cy="609600"/>
          </a:xfrm>
        </p:spPr>
        <p:txBody>
          <a:bodyPr/>
          <a:lstStyle/>
          <a:p>
            <a:pPr algn="ctr"/>
            <a:r>
              <a:rPr lang="en-US" dirty="0" smtClean="0"/>
              <a:t>Approaches to </a:t>
            </a:r>
            <a:r>
              <a:rPr lang="en-US" dirty="0"/>
              <a:t>service </a:t>
            </a:r>
            <a:r>
              <a:rPr lang="en-US" dirty="0" smtClean="0"/>
              <a:t>promises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38546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CA" sz="1200" b="1" dirty="0" smtClean="0"/>
              <a:t>Figure 11.1</a:t>
            </a:r>
            <a:r>
              <a:rPr lang="en-US" sz="1200" dirty="0"/>
              <a:t> </a:t>
            </a:r>
            <a:r>
              <a:rPr lang="en-US" sz="1200" dirty="0" smtClean="0"/>
              <a:t>(Source</a:t>
            </a:r>
            <a:r>
              <a:rPr lang="en-US" sz="1200" dirty="0"/>
              <a:t>: Based on </a:t>
            </a:r>
            <a:r>
              <a:rPr lang="en-US" sz="1200" dirty="0" err="1"/>
              <a:t>Zeithaml</a:t>
            </a:r>
            <a:r>
              <a:rPr lang="en-US" sz="1200" dirty="0"/>
              <a:t> et al, </a:t>
            </a:r>
            <a:r>
              <a:rPr lang="en-US" sz="1200" dirty="0" smtClean="0"/>
              <a:t>2007) </a:t>
            </a:r>
            <a:endParaRPr lang="en-US" sz="1200" dirty="0"/>
          </a:p>
          <a:p>
            <a:pPr algn="r"/>
            <a:endParaRPr lang="en-US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8" r="53993"/>
          <a:stretch/>
        </p:blipFill>
        <p:spPr bwMode="auto">
          <a:xfrm>
            <a:off x="3124200" y="1219200"/>
            <a:ext cx="3400285" cy="502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9378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24345" y="2286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Managing service promises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52600" y="1219200"/>
            <a:ext cx="7543800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Create </a:t>
            </a:r>
            <a:r>
              <a:rPr lang="en-US" dirty="0"/>
              <a:t>effective </a:t>
            </a:r>
            <a:r>
              <a:rPr lang="en-US" dirty="0" smtClean="0"/>
              <a:t>service </a:t>
            </a:r>
            <a:r>
              <a:rPr lang="en-US" dirty="0"/>
              <a:t>advertising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Coordinate </a:t>
            </a:r>
            <a:r>
              <a:rPr lang="en-US" dirty="0"/>
              <a:t>external communication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Unify </a:t>
            </a:r>
            <a:r>
              <a:rPr lang="en-US" dirty="0" smtClean="0"/>
              <a:t>communications </a:t>
            </a:r>
            <a:r>
              <a:rPr lang="en-US" dirty="0"/>
              <a:t>tools, corporate and brand messages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Consistent, </a:t>
            </a:r>
            <a:r>
              <a:rPr lang="en-US" dirty="0" smtClean="0"/>
              <a:t>persuasive </a:t>
            </a:r>
            <a:r>
              <a:rPr lang="en-US" dirty="0"/>
              <a:t>message to target audiences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Make realistic promises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Accurately reflect what </a:t>
            </a:r>
            <a:r>
              <a:rPr lang="en-US" dirty="0"/>
              <a:t>customers will receive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Effective </a:t>
            </a:r>
            <a:r>
              <a:rPr lang="en-US" dirty="0"/>
              <a:t>internal communication in an organization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Communications tools may include</a:t>
            </a:r>
            <a:r>
              <a:rPr lang="en-US" dirty="0" smtClean="0"/>
              <a:t>: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Interactive </a:t>
            </a:r>
            <a:r>
              <a:rPr lang="en-CA" dirty="0"/>
              <a:t>websites 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International </a:t>
            </a:r>
            <a:r>
              <a:rPr lang="en-US" dirty="0"/>
              <a:t>conferences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Awards </a:t>
            </a:r>
            <a:r>
              <a:rPr lang="en-CA" dirty="0"/>
              <a:t>and third-party endorsements 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Publicity </a:t>
            </a:r>
            <a:r>
              <a:rPr lang="en-CA" dirty="0" smtClean="0"/>
              <a:t>stunts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Short, online </a:t>
            </a:r>
            <a:r>
              <a:rPr lang="en-CA" dirty="0"/>
              <a:t>films </a:t>
            </a:r>
            <a:endParaRPr lang="en-CA" dirty="0" smtClean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Reality </a:t>
            </a:r>
            <a:r>
              <a:rPr lang="en-CA" dirty="0"/>
              <a:t>shows e.g. ‘Can You Serve?’ </a:t>
            </a:r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endParaRPr lang="en-GB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6523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0163" y="76200"/>
            <a:ext cx="8303941" cy="609600"/>
          </a:xfrm>
        </p:spPr>
        <p:txBody>
          <a:bodyPr/>
          <a:lstStyle/>
          <a:p>
            <a:pPr algn="ctr"/>
            <a:r>
              <a:rPr lang="en-CA" dirty="0"/>
              <a:t>Managing service promises </a:t>
            </a:r>
            <a:r>
              <a:rPr lang="en-CA" dirty="0" smtClean="0"/>
              <a:t>- continued</a:t>
            </a:r>
            <a:r>
              <a:rPr lang="en-CA" dirty="0"/>
              <a:t> 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738466"/>
            <a:ext cx="69973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Image uses </a:t>
            </a:r>
            <a:r>
              <a:rPr lang="en-US" sz="2000" dirty="0"/>
              <a:t>a mixture of both rational appeals (hotel room features), and emotional appeals (skiers enjoying the </a:t>
            </a:r>
            <a:r>
              <a:rPr lang="en-US" sz="2000" dirty="0" err="1"/>
              <a:t>après</a:t>
            </a:r>
            <a:r>
              <a:rPr lang="en-US" sz="2000" dirty="0"/>
              <a:t> ski).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06794"/>
            <a:ext cx="3450833" cy="474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913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40059" y="457200"/>
            <a:ext cx="8303941" cy="609600"/>
          </a:xfrm>
        </p:spPr>
        <p:txBody>
          <a:bodyPr/>
          <a:lstStyle/>
          <a:p>
            <a:pPr algn="ctr"/>
            <a:r>
              <a:rPr lang="en-CA" dirty="0"/>
              <a:t>Managing service promises </a:t>
            </a:r>
            <a:r>
              <a:rPr lang="en-CA" dirty="0" smtClean="0"/>
              <a:t>- continued</a:t>
            </a:r>
            <a:r>
              <a:rPr lang="en-CA" dirty="0"/>
              <a:t> 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89662" y="1196899"/>
            <a:ext cx="7720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-CA" sz="2000" dirty="0" smtClean="0"/>
              <a:t>Use of employees to establish reliability,  </a:t>
            </a:r>
            <a:r>
              <a:rPr lang="en-CA" sz="2000" dirty="0"/>
              <a:t>perceptions of </a:t>
            </a:r>
            <a:r>
              <a:rPr lang="en-CA" sz="2000" dirty="0" smtClean="0"/>
              <a:t>quality </a:t>
            </a:r>
            <a:endParaRPr lang="en-US" sz="2000" dirty="0"/>
          </a:p>
        </p:txBody>
      </p:sp>
      <p:pic>
        <p:nvPicPr>
          <p:cNvPr id="3074" name="Picture 2" descr="C:\Users\Karen\AppData\Local\Microsoft\Windows\Temporary Internet Files\Content.IE5\46UKU6NB\delta Ch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72" y="1865415"/>
            <a:ext cx="3595116" cy="4944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92917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9851" y="304800"/>
            <a:ext cx="8303941" cy="609600"/>
          </a:xfrm>
        </p:spPr>
        <p:txBody>
          <a:bodyPr/>
          <a:lstStyle/>
          <a:p>
            <a:pPr algn="ctr"/>
            <a:r>
              <a:rPr lang="en-CA" dirty="0"/>
              <a:t>Managing service promises </a:t>
            </a:r>
            <a:r>
              <a:rPr lang="en-CA" dirty="0" smtClean="0"/>
              <a:t>- continued</a:t>
            </a:r>
            <a:r>
              <a:rPr lang="en-CA" dirty="0"/>
              <a:t> 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89662" y="1066800"/>
            <a:ext cx="7720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/>
              <a:t>Employees portrayed as anticipating wants </a:t>
            </a:r>
            <a:r>
              <a:rPr lang="en-US" sz="2000" dirty="0"/>
              <a:t>and </a:t>
            </a:r>
            <a:r>
              <a:rPr lang="en-US" sz="2000" dirty="0" smtClean="0"/>
              <a:t>needs </a:t>
            </a:r>
            <a:endParaRPr lang="en-US" sz="2000" dirty="0"/>
          </a:p>
        </p:txBody>
      </p:sp>
      <p:pic>
        <p:nvPicPr>
          <p:cNvPr id="3" name="Picture 2" descr="https://dl-web.dropbox.com/get/Customer%20Service%20Book/Seabourn%20Print%20Ad%20Ch11.pdf?w=f3b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9" t="16031" r="32467" b="2906"/>
          <a:stretch/>
        </p:blipFill>
        <p:spPr>
          <a:xfrm>
            <a:off x="2819400" y="1767178"/>
            <a:ext cx="3505200" cy="479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368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rylishious design template">
  <a:themeElements>
    <a:clrScheme name="Office Them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Berrylishious design template</Template>
  <TotalTime>3522</TotalTime>
  <Words>616</Words>
  <Application>Microsoft Macintosh PowerPoint</Application>
  <PresentationFormat>On-screen Show (4:3)</PresentationFormat>
  <Paragraphs>89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Courier New</vt:lpstr>
      <vt:lpstr>Tahoma</vt:lpstr>
      <vt:lpstr>Arial</vt:lpstr>
      <vt:lpstr>Berrylishious design template</vt:lpstr>
      <vt:lpstr>PowerPoint Presentation</vt:lpstr>
      <vt:lpstr>Topics Covered</vt:lpstr>
      <vt:lpstr>‘At Your Service’ Spotlight:  Serving up a dream in Casablanc </vt:lpstr>
      <vt:lpstr>Integrated communication strategies  for customer service</vt:lpstr>
      <vt:lpstr>Approaches to service promises</vt:lpstr>
      <vt:lpstr>Managing service promises </vt:lpstr>
      <vt:lpstr>Managing service promises - continued </vt:lpstr>
      <vt:lpstr>Managing service promises - continued </vt:lpstr>
      <vt:lpstr>Managing service promises - continued </vt:lpstr>
      <vt:lpstr>Managing service promises - continued </vt:lpstr>
      <vt:lpstr>Managing service promises - continued </vt:lpstr>
      <vt:lpstr>Service Snapshot: Customer service Kobe-style </vt:lpstr>
      <vt:lpstr>Ethical issues in communication</vt:lpstr>
      <vt:lpstr>Case Study: Promoting the spirit of India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</dc:creator>
  <cp:lastModifiedBy>Microsoft Office User</cp:lastModifiedBy>
  <cp:revision>710</cp:revision>
  <cp:lastPrinted>1601-01-01T00:00:00Z</cp:lastPrinted>
  <dcterms:created xsi:type="dcterms:W3CDTF">2012-10-22T00:42:01Z</dcterms:created>
  <dcterms:modified xsi:type="dcterms:W3CDTF">2022-02-17T18:24:31Z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TC010900171033</vt:lpwstr>
  </property>
</Properties>
</file>